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3" r:id="rId4"/>
    <p:sldId id="267" r:id="rId5"/>
    <p:sldId id="268" r:id="rId6"/>
    <p:sldId id="264" r:id="rId7"/>
    <p:sldId id="269" r:id="rId8"/>
    <p:sldId id="265" r:id="rId9"/>
    <p:sldId id="266" r:id="rId10"/>
    <p:sldId id="270" r:id="rId11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656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752D7D8-25D6-75B2-761C-AECFF20C488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BAF5F06-57FB-FB5A-FB63-AE4D5765D8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A88DDAE-5B6D-4AB3-3AC1-8109247941D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71C96-F7CB-4D40-8E98-A041968AE6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2238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396DA4B-3632-655D-C233-5A0F5AF85D4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DB15129-7E7C-6D3F-A557-41546036242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DC700D2-65B0-773D-00E9-3430E57856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6B0D4E-2F4A-412E-AC02-54A22AA566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854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FDB42DA-7C69-AC77-B02C-925A3B77E8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919CB03-F740-4DF8-0B0E-42D191BB810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B79CBFC-854E-9C66-F06F-5C4EAC6504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A6662B-6474-4505-9386-BA12C98192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158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78A589B-0272-6A91-4D3D-3F199288F2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255CF5D-37FB-CFD3-0AC0-278B32802D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F1B21EB-51BB-D45D-4248-160DA68CB54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4ADBE2-8D1E-4C7F-94F9-6AC9C4BECC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5917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BEB5DD9-4CFD-AB7C-6BE0-BCDDAE49112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5C749D0-EA9D-DE1F-DF9A-BF78AC7423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88626F4-5C51-996E-486D-AB2748E0EE4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56507C-5010-43F9-B223-8D8B5DA09F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9683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1D4F1FA-1E7B-90D1-0E88-A50AC9104B2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135436D-6D55-048F-8620-9FF693572EB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7FF2FFD-6396-E20B-2EA4-FF709B6894B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221E87-4B47-4771-B6AC-616BE34F9A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6383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715B6B3-9448-C070-20A7-813AA0AB768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C07111-0948-3E0B-000D-09002AC38DB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51E2EC-F51C-46D1-8360-FCB8502D609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44CC3A-334E-4308-932F-58ABFE1AFF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3322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E5E6941-8B1F-B852-37F8-310F5C61DCD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5FD904F9-EFDD-EAD4-4DB2-5A6ED70335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3C81FC17-FB3D-B3C2-6BDE-F0F2B1DEF84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D5116B-2A15-4070-AE7D-E25548D1EE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2709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C372498-2F82-74E4-D5D7-C335BD8E75D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9EDA4A3-1E99-151C-F15C-C4028F4872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CABE4B7-E51B-2190-AF0C-42FFCA1FF66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E54A90-C7D6-4D6E-A7B7-66F8684655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3039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E08DD3C0-9BA3-1E31-28BB-99B3A4FA4CF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CE22302-374C-5770-E503-ABD9195FDCC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81BE3B1-55A3-69ED-E5C5-71A106146D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5596F7-396C-4566-B9E3-BC458304906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8140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133618C-EC63-9345-8CBD-4CF3E25EEC8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44425A7-E36F-F6C3-31AB-B119B330DCE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FB0D38-FE27-4973-D8B4-3D7EABF0C3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5F5C52-0411-4379-AAA8-44F6A381CB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54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797C55A-8FC2-3573-87BB-BA6FFB03EA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FDCAEC-7DB1-0B75-E629-664655F4CD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A9EE1D-BC00-8B87-5311-43E9C4FCDC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B3E13B-2583-4FE6-8506-02F11D9536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6845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C0D576C-CBC3-4861-EDBB-5B14342AA3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8CD4C9B7-D3B4-2A6B-DD1E-E978B973F0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5F1BD96-F800-FE58-606D-F45F3A16008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C1D4E684-DC7B-DB58-DCA9-41006E4F5B6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0AFE1A44-9C3A-9421-05CE-957EE259D51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74C4B23-76C7-4425-9626-2CA0478BA44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chranelibrary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B5522EC1-58FA-09D2-EAAD-87DFA255CD0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Evidence-Based Medicine - Week 3 </a:t>
            </a:r>
            <a:endParaRPr lang="en-US" altLang="en-US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ECD2D6A7-7206-3113-68CA-0C94B97CD68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" altLang="en-US" sz="2000"/>
              <a:t>prof. Dr. Slobodan Janković</a:t>
            </a:r>
            <a:endParaRPr lang="en-US" altLang="en-US" sz="2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2D38C68A-3DB6-4847-1B08-A48E3D2AB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 dirty="0"/>
              <a:t>It is very important for the </a:t>
            </a:r>
            <a:r>
              <a:rPr lang="sr-Latn-RS" altLang="en-US" dirty="0" err="1"/>
              <a:t>project</a:t>
            </a:r>
            <a:r>
              <a:rPr lang="en" altLang="en-US" dirty="0"/>
              <a:t>:</a:t>
            </a:r>
            <a:endParaRPr lang="en-US" altLang="en-US" dirty="0"/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9B47EA1F-813C-637A-3DAD-44858BA968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altLang="en-US" sz="2400" dirty="0"/>
              <a:t>For each combination of keywords, indicate how many studies were found, and how many were then included or excluded based on the inclusion and exclusion criteria</a:t>
            </a:r>
          </a:p>
          <a:p>
            <a:r>
              <a:rPr lang="en" altLang="en-US" sz="2400" dirty="0"/>
              <a:t>For each study found and excluded, state a specific reason for exclusion</a:t>
            </a:r>
          </a:p>
          <a:p>
            <a:r>
              <a:rPr lang="en" altLang="en-US" sz="2400" b="1" u="sng" dirty="0"/>
              <a:t>The criteria for inclusion and exclusion of studies are not the same as the criteria for evaluating validity and significance!</a:t>
            </a:r>
            <a:endParaRPr lang="sr-Latn-RS" altLang="en-US" sz="2400" b="1" u="sng" dirty="0"/>
          </a:p>
          <a:p>
            <a:r>
              <a:rPr lang="sr-Latn-RS" altLang="en-US" sz="2400" dirty="0" err="1"/>
              <a:t>After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you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select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the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studies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by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inclusion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and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exclusion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criteria</a:t>
            </a:r>
            <a:r>
              <a:rPr lang="sr-Latn-RS" altLang="en-US" sz="2400" dirty="0"/>
              <a:t>, </a:t>
            </a:r>
            <a:r>
              <a:rPr lang="sr-Latn-RS" altLang="en-US" sz="2400" dirty="0" err="1"/>
              <a:t>evaluate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their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validity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and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clinical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significance</a:t>
            </a:r>
            <a:r>
              <a:rPr lang="sr-Latn-RS" altLang="en-US" sz="2400" dirty="0"/>
              <a:t>, </a:t>
            </a:r>
            <a:r>
              <a:rPr lang="sr-Latn-RS" altLang="en-US" sz="2400" dirty="0" err="1"/>
              <a:t>and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make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second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selection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of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the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studies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we</a:t>
            </a:r>
            <a:r>
              <a:rPr lang="sr-Latn-RS" altLang="en-US" sz="2400" dirty="0"/>
              <a:t> </a:t>
            </a:r>
            <a:r>
              <a:rPr lang="sr-Latn-RS" altLang="en-US" sz="2400" dirty="0" err="1"/>
              <a:t>can</a:t>
            </a:r>
            <a:r>
              <a:rPr lang="sr-Latn-RS" altLang="en-US" sz="2400" dirty="0"/>
              <a:t> trust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>
            <a:extLst>
              <a:ext uri="{FF2B5EF4-FFF2-40B4-BE49-F238E27FC236}">
                <a16:creationId xmlns:a16="http://schemas.microsoft.com/office/drawing/2014/main" id="{4B5FB0A5-BA41-2B0C-4B66-A13332EE83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2519363"/>
            <a:ext cx="6329362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" altLang="en-US" sz="2800" b="1"/>
              <a:t>FINDING EVIDENCE</a:t>
            </a:r>
          </a:p>
          <a:p>
            <a:endParaRPr lang="en-US" altLang="en-US" sz="2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0B1C7650-802D-E9CD-4694-0393C56B23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/>
              <a:t>SOURCES OF INFORMATION</a:t>
            </a:r>
            <a:endParaRPr lang="en-US" alt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7460D890-87AA-0E43-8370-5E7491D45FC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 eaLnBrk="1" hangingPunct="1"/>
            <a:r>
              <a:rPr lang="en" altLang="en-US" dirty="0"/>
              <a:t>Cochrane library</a:t>
            </a:r>
          </a:p>
          <a:p>
            <a:pPr lvl="2" eaLnBrk="1" hangingPunct="1"/>
            <a:r>
              <a:rPr lang="en" altLang="en-US" dirty="0"/>
              <a:t>Cochrane database of systematic reviews</a:t>
            </a:r>
          </a:p>
          <a:p>
            <a:pPr lvl="2" eaLnBrk="1" hangingPunct="1"/>
            <a:r>
              <a:rPr lang="en" altLang="en-US" dirty="0"/>
              <a:t>Database of Abstracts of Reviews of Effectiveness</a:t>
            </a:r>
          </a:p>
          <a:p>
            <a:pPr eaLnBrk="1" hangingPunct="1"/>
            <a:r>
              <a:rPr lang="sr-Latn-RS" altLang="en-US" dirty="0" err="1"/>
              <a:t>UpToDate</a:t>
            </a:r>
            <a:endParaRPr lang="en" altLang="en-US" dirty="0"/>
          </a:p>
          <a:p>
            <a:pPr eaLnBrk="1" hangingPunct="1"/>
            <a:r>
              <a:rPr lang="en" altLang="en-US" dirty="0"/>
              <a:t>Evidence-Based Medicine</a:t>
            </a:r>
          </a:p>
          <a:p>
            <a:pPr eaLnBrk="1" hangingPunct="1"/>
            <a:r>
              <a:rPr lang="en" altLang="en-US" dirty="0"/>
              <a:t>MEDLINE, </a:t>
            </a:r>
            <a:r>
              <a:rPr lang="sr-Latn-RS" altLang="en-US" dirty="0"/>
              <a:t>EBSCO</a:t>
            </a:r>
            <a:endParaRPr lang="sr-Cyrl-RS" altLang="en-US" dirty="0"/>
          </a:p>
          <a:p>
            <a:pPr eaLnBrk="1" hangingPunct="1"/>
            <a:r>
              <a:rPr lang="en" altLang="en-US" dirty="0"/>
              <a:t>Google scholar</a:t>
            </a:r>
          </a:p>
          <a:p>
            <a:pPr eaLnBrk="1" hangingPunct="1"/>
            <a:r>
              <a:rPr lang="en" altLang="en-US" dirty="0"/>
              <a:t>Scopus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8487C73B-A595-3609-25C4-A2C4A57F1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r>
              <a:rPr lang="en" altLang="en-US"/>
              <a:t>The Cochrane Library</a:t>
            </a:r>
            <a:endParaRPr lang="en-US" altLang="en-US"/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EFE42AD4-6BD8-72A2-41C1-BF8E973A3D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5230812"/>
          </a:xfrm>
        </p:spPr>
        <p:txBody>
          <a:bodyPr/>
          <a:lstStyle/>
          <a:p>
            <a:r>
              <a:rPr lang="en" altLang="en-US"/>
              <a:t>It contains systematic review articles that have already included and analyzed previously published studies</a:t>
            </a:r>
          </a:p>
          <a:p>
            <a:r>
              <a:rPr lang="en" altLang="en-US"/>
              <a:t>These articles are done according to the proper methodology, and they can be trusted</a:t>
            </a:r>
          </a:p>
          <a:p>
            <a:r>
              <a:rPr lang="en" altLang="en-US"/>
              <a:t>Extended abstracts are available free of charge</a:t>
            </a:r>
          </a:p>
          <a:p>
            <a:r>
              <a:rPr lang="en" altLang="en-US"/>
              <a:t>We always first look for an answer to our question in this database : </a:t>
            </a:r>
            <a:r>
              <a:rPr lang="en" altLang="en-US">
                <a:hlinkClick r:id="rId2"/>
              </a:rPr>
              <a:t>http://www.cochranelibrary.com/</a:t>
            </a:r>
            <a:r>
              <a:rPr lang="en" altLang="en-US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13FFF9C8-DDAC-2FB0-A018-0AB53E50D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 eaLnBrk="1" hangingPunct="1"/>
            <a:r>
              <a:rPr lang="sr-Latn-RS" altLang="en-US" sz="3200" dirty="0" err="1"/>
              <a:t>UpToDate</a:t>
            </a:r>
            <a:endParaRPr lang="en-US" altLang="en-US" dirty="0"/>
          </a:p>
        </p:txBody>
      </p:sp>
      <p:sp>
        <p:nvSpPr>
          <p:cNvPr id="6147" name="Content Placeholder 2">
            <a:extLst>
              <a:ext uri="{FF2B5EF4-FFF2-40B4-BE49-F238E27FC236}">
                <a16:creationId xmlns:a16="http://schemas.microsoft.com/office/drawing/2014/main" id="{9717A7FE-0C97-D5C4-21E1-894CBEA557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altLang="en-US" dirty="0" err="1"/>
              <a:t>Offers</a:t>
            </a:r>
            <a:r>
              <a:rPr lang="sr-Latn-RS" altLang="en-US" dirty="0"/>
              <a:t> </a:t>
            </a:r>
            <a:r>
              <a:rPr lang="sr-Latn-RS" altLang="en-US" dirty="0" err="1"/>
              <a:t>ready-made</a:t>
            </a:r>
            <a:r>
              <a:rPr lang="sr-Latn-RS" altLang="en-US" dirty="0"/>
              <a:t> </a:t>
            </a:r>
            <a:r>
              <a:rPr lang="sr-Latn-RS" altLang="en-US" dirty="0" err="1"/>
              <a:t>answers</a:t>
            </a:r>
            <a:r>
              <a:rPr lang="sr-Latn-RS" altLang="en-US" dirty="0"/>
              <a:t> to </a:t>
            </a:r>
            <a:r>
              <a:rPr lang="sr-Latn-RS" altLang="en-US" dirty="0" err="1"/>
              <a:t>all</a:t>
            </a:r>
            <a:r>
              <a:rPr lang="sr-Latn-RS" altLang="en-US" dirty="0"/>
              <a:t> </a:t>
            </a:r>
            <a:r>
              <a:rPr lang="sr-Latn-RS" altLang="en-US" dirty="0" err="1"/>
              <a:t>aspects</a:t>
            </a:r>
            <a:r>
              <a:rPr lang="sr-Latn-RS" altLang="en-US" dirty="0"/>
              <a:t> </a:t>
            </a:r>
            <a:r>
              <a:rPr lang="sr-Latn-RS" altLang="en-US" dirty="0" err="1"/>
              <a:t>of</a:t>
            </a:r>
            <a:r>
              <a:rPr lang="sr-Latn-RS" altLang="en-US" dirty="0"/>
              <a:t> </a:t>
            </a:r>
            <a:r>
              <a:rPr lang="sr-Latn-RS" altLang="en-US" dirty="0" err="1"/>
              <a:t>clinical</a:t>
            </a:r>
            <a:r>
              <a:rPr lang="sr-Latn-RS" altLang="en-US" dirty="0"/>
              <a:t> medicine, </a:t>
            </a:r>
            <a:r>
              <a:rPr lang="sr-Latn-RS" altLang="en-US" dirty="0" err="1"/>
              <a:t>which</a:t>
            </a:r>
            <a:r>
              <a:rPr lang="sr-Latn-RS" altLang="en-US" dirty="0"/>
              <a:t> are </a:t>
            </a:r>
            <a:r>
              <a:rPr lang="sr-Latn-RS" altLang="en-US" dirty="0" err="1"/>
              <a:t>evidence-based</a:t>
            </a:r>
            <a:endParaRPr lang="sr-Latn-RS" altLang="en-US" dirty="0"/>
          </a:p>
          <a:p>
            <a:r>
              <a:rPr lang="sr-Latn-RS" altLang="en-US" dirty="0" err="1"/>
              <a:t>Available</a:t>
            </a:r>
            <a:r>
              <a:rPr lang="sr-Latn-RS" altLang="en-US" dirty="0"/>
              <a:t> on </a:t>
            </a:r>
            <a:r>
              <a:rPr lang="sr-Latn-RS" altLang="en-US" dirty="0" err="1"/>
              <a:t>mobile</a:t>
            </a:r>
            <a:r>
              <a:rPr lang="sr-Latn-RS" altLang="en-US" dirty="0"/>
              <a:t> </a:t>
            </a:r>
            <a:r>
              <a:rPr lang="sr-Latn-RS" altLang="en-US" dirty="0" err="1"/>
              <a:t>devices</a:t>
            </a:r>
            <a:r>
              <a:rPr lang="sr-Latn-RS" altLang="en-US" dirty="0"/>
              <a:t>, </a:t>
            </a:r>
            <a:r>
              <a:rPr lang="sr-Latn-RS" altLang="en-US" dirty="0" err="1"/>
              <a:t>too</a:t>
            </a:r>
            <a:r>
              <a:rPr lang="en" altLang="en-US" dirty="0"/>
              <a:t>.</a:t>
            </a:r>
            <a:endParaRPr lang="sr-Latn-RS" altLang="en-US" dirty="0"/>
          </a:p>
          <a:p>
            <a:r>
              <a:rPr lang="sr-Latn-RS" altLang="en-US" dirty="0" err="1"/>
              <a:t>Requires</a:t>
            </a:r>
            <a:r>
              <a:rPr lang="sr-Latn-RS" altLang="en-US" dirty="0"/>
              <a:t> </a:t>
            </a:r>
            <a:r>
              <a:rPr lang="sr-Latn-RS" altLang="en-US" dirty="0" err="1"/>
              <a:t>subscription</a:t>
            </a:r>
            <a:endParaRPr lang="sr-Latn-RS" altLang="en-US" dirty="0"/>
          </a:p>
          <a:p>
            <a:r>
              <a:rPr lang="sr-Latn-RS" altLang="en-US" dirty="0" err="1"/>
              <a:t>Has</a:t>
            </a:r>
            <a:r>
              <a:rPr lang="sr-Latn-RS" altLang="en-US" dirty="0"/>
              <a:t> </a:t>
            </a:r>
            <a:r>
              <a:rPr lang="sr-Latn-RS" altLang="en-US" dirty="0" err="1"/>
              <a:t>Lexicomp</a:t>
            </a:r>
            <a:r>
              <a:rPr lang="sr-Latn-RS" altLang="en-US" dirty="0"/>
              <a:t> </a:t>
            </a:r>
            <a:r>
              <a:rPr lang="sr-Latn-RS" altLang="en-US" dirty="0" err="1"/>
              <a:t>database</a:t>
            </a:r>
            <a:r>
              <a:rPr lang="sr-Latn-RS" altLang="en-US" dirty="0"/>
              <a:t> </a:t>
            </a:r>
            <a:r>
              <a:rPr lang="sr-Latn-RS" altLang="en-US" dirty="0" err="1"/>
              <a:t>about</a:t>
            </a:r>
            <a:r>
              <a:rPr lang="sr-Latn-RS" altLang="en-US" dirty="0"/>
              <a:t> drug-drug </a:t>
            </a:r>
            <a:r>
              <a:rPr lang="sr-Latn-RS" altLang="en-US" dirty="0" err="1"/>
              <a:t>interactions</a:t>
            </a:r>
            <a:endParaRPr lang="en-US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408963F9-3B5E-2B2B-01FF-589A2DED42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dirty="0"/>
              <a:t>SEARCHING FOR MEDL</a:t>
            </a:r>
            <a:r>
              <a:rPr lang="sr-Latn-RS" altLang="en-US" dirty="0"/>
              <a:t>INE</a:t>
            </a:r>
            <a:endParaRPr lang="en-US" altLang="en-US" dirty="0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6173FD89-B5E1-6D1F-05B6-9082A205E5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" altLang="en-US" sz="2400" dirty="0"/>
              <a:t>Use a thesaurus (a special database dictionary, by which terms are indexed)</a:t>
            </a:r>
            <a:endParaRPr lang="en-US" altLang="en-US" sz="2400" dirty="0"/>
          </a:p>
          <a:p>
            <a:pPr eaLnBrk="1" hangingPunct="1"/>
            <a:r>
              <a:rPr lang="en" altLang="en-US" sz="2400" dirty="0"/>
              <a:t>Use </a:t>
            </a:r>
            <a:r>
              <a:rPr lang="sr-Latn-RS" altLang="en-US" sz="2400" dirty="0" err="1"/>
              <a:t>filters</a:t>
            </a:r>
            <a:r>
              <a:rPr lang="sr-Latn-RS" altLang="en-US" sz="2400" dirty="0"/>
              <a:t> </a:t>
            </a:r>
            <a:r>
              <a:rPr lang="en" altLang="en-US" sz="2400" dirty="0"/>
              <a:t>such as:</a:t>
            </a:r>
            <a:endParaRPr lang="en-US" altLang="en-US" sz="2400" dirty="0"/>
          </a:p>
          <a:p>
            <a:pPr lvl="2" eaLnBrk="1" hangingPunct="1"/>
            <a:r>
              <a:rPr lang="en" altLang="en-US" dirty="0"/>
              <a:t>publication type</a:t>
            </a:r>
          </a:p>
          <a:p>
            <a:pPr lvl="2" eaLnBrk="1" hangingPunct="1"/>
            <a:r>
              <a:rPr lang="en" altLang="en-US" dirty="0"/>
              <a:t>publication year</a:t>
            </a:r>
            <a:endParaRPr lang="sr-Cyrl-CS" altLang="en-US" dirty="0"/>
          </a:p>
          <a:p>
            <a:pPr lvl="2" eaLnBrk="1" hangingPunct="1"/>
            <a:r>
              <a:rPr lang="sr-Latn-RS" altLang="en-US" dirty="0" err="1"/>
              <a:t>species</a:t>
            </a:r>
            <a:endParaRPr lang="en-US" altLang="en-US" dirty="0"/>
          </a:p>
          <a:p>
            <a:pPr eaLnBrk="1" hangingPunct="1"/>
            <a:r>
              <a:rPr lang="en" altLang="en-US" sz="2400" dirty="0"/>
              <a:t>Use natural words as well when we do not find adequate studies using the thesaurus</a:t>
            </a:r>
            <a:endParaRPr lang="sr-Cyrl-CS" altLang="en-US" sz="2400" dirty="0">
              <a:latin typeface="YUDutchR" pitchFamily="2" charset="0"/>
            </a:endParaRPr>
          </a:p>
          <a:p>
            <a:pPr eaLnBrk="1" hangingPunct="1"/>
            <a:r>
              <a:rPr lang="en" altLang="en-US" sz="2400" dirty="0"/>
              <a:t>Use "exploding" individual terms</a:t>
            </a:r>
            <a:endParaRPr lang="en-US" altLang="en-US" sz="2400" dirty="0">
              <a:latin typeface="YUDutchR" pitchFamily="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4A07E049-C30F-7822-0A7B-691D8F713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altLang="en-US"/>
              <a:t>Search tactics</a:t>
            </a:r>
            <a:endParaRPr lang="en-US" altLang="en-US"/>
          </a:p>
        </p:txBody>
      </p:sp>
      <p:sp>
        <p:nvSpPr>
          <p:cNvPr id="8195" name="Content Placeholder 2">
            <a:extLst>
              <a:ext uri="{FF2B5EF4-FFF2-40B4-BE49-F238E27FC236}">
                <a16:creationId xmlns:a16="http://schemas.microsoft.com/office/drawing/2014/main" id="{285CB0FA-664A-A5C4-8C40-E342032F38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" altLang="en-US" dirty="0"/>
              <a:t>Record each combination of words used, as well as the studies found</a:t>
            </a:r>
          </a:p>
          <a:p>
            <a:r>
              <a:rPr lang="en" altLang="en-US" dirty="0"/>
              <a:t>Use multiple expressions for the same term, e.g. </a:t>
            </a:r>
            <a:r>
              <a:rPr lang="sr-Latn-RS" altLang="en-US" dirty="0" err="1"/>
              <a:t>common</a:t>
            </a:r>
            <a:r>
              <a:rPr lang="en" altLang="en-US" dirty="0"/>
              <a:t> and Latin name</a:t>
            </a:r>
            <a:r>
              <a:rPr lang="sr-Latn-RS" altLang="en-US" dirty="0"/>
              <a:t> (</a:t>
            </a:r>
            <a:r>
              <a:rPr lang="sr-Latn-RS" altLang="en-US" dirty="0" err="1"/>
              <a:t>brain</a:t>
            </a:r>
            <a:r>
              <a:rPr lang="sr-Latn-RS" altLang="en-US" dirty="0"/>
              <a:t> </a:t>
            </a:r>
            <a:r>
              <a:rPr lang="sr-Latn-RS" altLang="en-US" dirty="0" err="1"/>
              <a:t>infarction</a:t>
            </a:r>
            <a:r>
              <a:rPr lang="sr-Latn-RS" altLang="en-US" dirty="0"/>
              <a:t> </a:t>
            </a:r>
            <a:r>
              <a:rPr lang="sr-Latn-RS" altLang="en-US" dirty="0" err="1"/>
              <a:t>and</a:t>
            </a:r>
            <a:r>
              <a:rPr lang="sr-Latn-RS" altLang="en-US" dirty="0"/>
              <a:t> </a:t>
            </a:r>
            <a:r>
              <a:rPr lang="sr-Latn-RS" altLang="en-US" i="1" dirty="0" err="1"/>
              <a:t>infarctus</a:t>
            </a:r>
            <a:r>
              <a:rPr lang="sr-Latn-RS" altLang="en-US" i="1" dirty="0"/>
              <a:t> </a:t>
            </a:r>
            <a:r>
              <a:rPr lang="sr-Latn-RS" altLang="en-US" i="1" dirty="0" err="1"/>
              <a:t>cerebri</a:t>
            </a:r>
            <a:r>
              <a:rPr lang="sr-Latn-RS" altLang="en-US" dirty="0"/>
              <a:t>)</a:t>
            </a:r>
            <a:endParaRPr lang="en" altLang="en-US" dirty="0"/>
          </a:p>
          <a:p>
            <a:r>
              <a:rPr lang="en" altLang="en-US" dirty="0"/>
              <a:t>Use the "related </a:t>
            </a:r>
            <a:r>
              <a:rPr lang="sr-Latn-RS" altLang="en-US" dirty="0" err="1"/>
              <a:t>publications</a:t>
            </a:r>
            <a:r>
              <a:rPr lang="en" altLang="en-US" dirty="0"/>
              <a:t>" option</a:t>
            </a:r>
            <a:endParaRPr lang="en-US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33B06B66-7DF6-6E57-6EA6-FC44AB2D31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 dirty="0"/>
              <a:t>Some useful keywords for searching MEDL</a:t>
            </a:r>
            <a:r>
              <a:rPr lang="sr-Latn-RS" altLang="en-US" sz="4000" dirty="0"/>
              <a:t>INE</a:t>
            </a:r>
            <a:endParaRPr lang="en-US" altLang="en-US" sz="4000" dirty="0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69AA17FE-7677-58EA-E72E-A93D7D8F3A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Char char="*"/>
            </a:pPr>
            <a:r>
              <a:rPr lang="en" altLang="en-US" sz="2800" dirty="0"/>
              <a:t>For treatment studies:</a:t>
            </a:r>
          </a:p>
          <a:p>
            <a:pPr lvl="2" eaLnBrk="1" hangingPunct="1">
              <a:lnSpc>
                <a:spcPct val="80000"/>
              </a:lnSpc>
            </a:pPr>
            <a:r>
              <a:rPr lang="en" altLang="en-US" sz="2000" dirty="0"/>
              <a:t>Clinical trial </a:t>
            </a:r>
          </a:p>
          <a:p>
            <a:pPr lvl="2" eaLnBrk="1" hangingPunct="1">
              <a:lnSpc>
                <a:spcPct val="80000"/>
              </a:lnSpc>
            </a:pPr>
            <a:r>
              <a:rPr lang="en" altLang="en-US" sz="2000" dirty="0"/>
              <a:t>Randomized controlled trial</a:t>
            </a:r>
          </a:p>
          <a:p>
            <a:pPr lvl="2" eaLnBrk="1" hangingPunct="1">
              <a:lnSpc>
                <a:spcPct val="80000"/>
              </a:lnSpc>
            </a:pPr>
            <a:r>
              <a:rPr lang="en" altLang="en-US" sz="2000" dirty="0"/>
              <a:t>Drug therapy</a:t>
            </a:r>
          </a:p>
          <a:p>
            <a:pPr lvl="2" eaLnBrk="1" hangingPunct="1">
              <a:lnSpc>
                <a:spcPct val="80000"/>
              </a:lnSpc>
            </a:pPr>
            <a:r>
              <a:rPr lang="en" altLang="en-US" sz="2000" dirty="0"/>
              <a:t>Therap</a:t>
            </a:r>
            <a:r>
              <a:rPr lang="sr-Latn-RS" altLang="en-US" sz="2000" dirty="0"/>
              <a:t>y</a:t>
            </a:r>
            <a:endParaRPr lang="en" altLang="en-US" sz="2000" dirty="0"/>
          </a:p>
          <a:p>
            <a:pPr lvl="2" eaLnBrk="1" hangingPunct="1">
              <a:lnSpc>
                <a:spcPct val="80000"/>
              </a:lnSpc>
            </a:pPr>
            <a:r>
              <a:rPr lang="sr-Latn-RS" altLang="en-US" sz="2000" dirty="0" err="1"/>
              <a:t>Outcomes</a:t>
            </a:r>
            <a:r>
              <a:rPr lang="sr-Latn-RS" altLang="en-US" sz="2000" dirty="0"/>
              <a:t> </a:t>
            </a:r>
            <a:endParaRPr lang="en" altLang="en-US" sz="2000" dirty="0"/>
          </a:p>
          <a:p>
            <a:pPr eaLnBrk="1" hangingPunct="1">
              <a:lnSpc>
                <a:spcPct val="80000"/>
              </a:lnSpc>
              <a:buFontTx/>
              <a:buChar char="*"/>
            </a:pPr>
            <a:r>
              <a:rPr lang="en" altLang="en-US" sz="2800" dirty="0"/>
              <a:t>For </a:t>
            </a:r>
            <a:r>
              <a:rPr lang="sr-Latn-RS" altLang="en-US" sz="2800" dirty="0" err="1"/>
              <a:t>prognostic</a:t>
            </a:r>
            <a:r>
              <a:rPr lang="en" altLang="en-US" sz="2800" dirty="0"/>
              <a:t> studies:</a:t>
            </a:r>
          </a:p>
          <a:p>
            <a:pPr lvl="2" eaLnBrk="1" hangingPunct="1">
              <a:lnSpc>
                <a:spcPct val="80000"/>
              </a:lnSpc>
            </a:pPr>
            <a:r>
              <a:rPr lang="sr-Latn-RS" altLang="en-US" sz="2000" dirty="0"/>
              <a:t>C</a:t>
            </a:r>
            <a:r>
              <a:rPr lang="en" altLang="en-US" sz="2000" dirty="0"/>
              <a:t>ohort studies</a:t>
            </a:r>
          </a:p>
          <a:p>
            <a:pPr lvl="2" eaLnBrk="1" hangingPunct="1">
              <a:lnSpc>
                <a:spcPct val="80000"/>
              </a:lnSpc>
            </a:pPr>
            <a:r>
              <a:rPr lang="sr-Latn-RS" altLang="en-US" sz="2000" dirty="0"/>
              <a:t>M</a:t>
            </a:r>
            <a:r>
              <a:rPr lang="en" altLang="en-US" sz="2000" dirty="0"/>
              <a:t>ortality</a:t>
            </a:r>
          </a:p>
          <a:p>
            <a:pPr lvl="2" eaLnBrk="1" hangingPunct="1">
              <a:lnSpc>
                <a:spcPct val="80000"/>
              </a:lnSpc>
            </a:pPr>
            <a:r>
              <a:rPr lang="en" altLang="en-US" sz="2000" dirty="0"/>
              <a:t>Follow-up studies</a:t>
            </a:r>
          </a:p>
          <a:p>
            <a:pPr lvl="2" eaLnBrk="1" hangingPunct="1">
              <a:lnSpc>
                <a:spcPct val="80000"/>
              </a:lnSpc>
            </a:pPr>
            <a:r>
              <a:rPr lang="sr-Latn-RS" altLang="en-US" sz="2000" dirty="0" err="1"/>
              <a:t>Survival</a:t>
            </a:r>
            <a:endParaRPr lang="en" altLang="en-US" sz="2000" dirty="0"/>
          </a:p>
          <a:p>
            <a:pPr lvl="2" eaLnBrk="1" hangingPunct="1">
              <a:lnSpc>
                <a:spcPct val="80000"/>
              </a:lnSpc>
            </a:pPr>
            <a:r>
              <a:rPr lang="en" altLang="en-US" sz="2000" dirty="0"/>
              <a:t>Forecast</a:t>
            </a:r>
          </a:p>
          <a:p>
            <a:pPr lvl="2" eaLnBrk="1" hangingPunct="1">
              <a:lnSpc>
                <a:spcPct val="80000"/>
              </a:lnSpc>
            </a:pPr>
            <a:r>
              <a:rPr lang="en" altLang="en-US" sz="2000" dirty="0"/>
              <a:t>Predict </a:t>
            </a:r>
          </a:p>
          <a:p>
            <a:pPr lvl="2" eaLnBrk="1" hangingPunct="1">
              <a:lnSpc>
                <a:spcPct val="80000"/>
              </a:lnSpc>
            </a:pPr>
            <a:r>
              <a:rPr lang="en" altLang="en-US" sz="2000" dirty="0"/>
              <a:t>Course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817BA7A1-62A8-B99D-3221-47C5FC1F19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" altLang="en-US" sz="4000" dirty="0"/>
              <a:t>Some useful keywords for searching MEDL</a:t>
            </a:r>
            <a:r>
              <a:rPr lang="sr-Latn-RS" altLang="en-US" sz="4000" dirty="0"/>
              <a:t>INE</a:t>
            </a:r>
            <a:endParaRPr lang="en-US" altLang="en-US" sz="4000" dirty="0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95AF8CB0-EF09-5E69-C91D-F5EC6FCC19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Char char="*"/>
            </a:pPr>
            <a:r>
              <a:rPr lang="en" altLang="en-US" sz="2800" dirty="0"/>
              <a:t>For etiology studies:</a:t>
            </a:r>
          </a:p>
          <a:p>
            <a:pPr lvl="2" eaLnBrk="1" hangingPunct="1">
              <a:lnSpc>
                <a:spcPct val="80000"/>
              </a:lnSpc>
            </a:pPr>
            <a:r>
              <a:rPr lang="en" altLang="en-US" sz="2000" dirty="0"/>
              <a:t>Risk </a:t>
            </a:r>
            <a:r>
              <a:rPr lang="sr-Latn-RS" altLang="en-US" sz="2000" dirty="0" err="1"/>
              <a:t>factor</a:t>
            </a:r>
            <a:endParaRPr lang="en" altLang="en-US" sz="2000" dirty="0"/>
          </a:p>
          <a:p>
            <a:pPr lvl="2" eaLnBrk="1" hangingPunct="1">
              <a:lnSpc>
                <a:spcPct val="80000"/>
              </a:lnSpc>
            </a:pPr>
            <a:r>
              <a:rPr lang="sr-Latn-RS" altLang="en-US" sz="2000" dirty="0"/>
              <a:t>C</a:t>
            </a:r>
            <a:r>
              <a:rPr lang="en" altLang="en-US" sz="2000" dirty="0"/>
              <a:t>ohort studies</a:t>
            </a:r>
          </a:p>
          <a:p>
            <a:pPr lvl="2" eaLnBrk="1" hangingPunct="1">
              <a:lnSpc>
                <a:spcPct val="80000"/>
              </a:lnSpc>
            </a:pPr>
            <a:r>
              <a:rPr lang="en" altLang="en-US" sz="2000" dirty="0"/>
              <a:t>Odds ratio </a:t>
            </a:r>
          </a:p>
          <a:p>
            <a:pPr lvl="2" eaLnBrk="1" hangingPunct="1">
              <a:lnSpc>
                <a:spcPct val="80000"/>
              </a:lnSpc>
            </a:pPr>
            <a:r>
              <a:rPr lang="en" altLang="en-US" sz="2000" dirty="0"/>
              <a:t>Relative </a:t>
            </a:r>
            <a:r>
              <a:rPr lang="sr-Latn-RS" altLang="en-US" sz="2000" dirty="0" err="1"/>
              <a:t>risk</a:t>
            </a:r>
            <a:endParaRPr lang="en" altLang="en-US" sz="2000" dirty="0"/>
          </a:p>
          <a:p>
            <a:pPr lvl="2" eaLnBrk="1" hangingPunct="1">
              <a:lnSpc>
                <a:spcPct val="80000"/>
              </a:lnSpc>
            </a:pPr>
            <a:r>
              <a:rPr lang="en" altLang="en-US" sz="2000" dirty="0"/>
              <a:t>Case and control</a:t>
            </a:r>
          </a:p>
          <a:p>
            <a:pPr eaLnBrk="1" hangingPunct="1">
              <a:lnSpc>
                <a:spcPct val="80000"/>
              </a:lnSpc>
              <a:buFontTx/>
              <a:buChar char="*"/>
            </a:pPr>
            <a:r>
              <a:rPr lang="en" altLang="en-US" sz="2800" dirty="0"/>
              <a:t>For diagnos</a:t>
            </a:r>
            <a:r>
              <a:rPr lang="sr-Latn-RS" altLang="en-US" sz="2800" dirty="0" err="1"/>
              <a:t>tic</a:t>
            </a:r>
            <a:r>
              <a:rPr lang="en" altLang="en-US" sz="2800" dirty="0"/>
              <a:t> studies:</a:t>
            </a:r>
          </a:p>
          <a:p>
            <a:pPr lvl="2" eaLnBrk="1" hangingPunct="1">
              <a:lnSpc>
                <a:spcPct val="80000"/>
              </a:lnSpc>
            </a:pPr>
            <a:r>
              <a:rPr lang="sr-Latn-RS" altLang="en-US" sz="2000" dirty="0"/>
              <a:t>D</a:t>
            </a:r>
            <a:r>
              <a:rPr lang="en" altLang="en-US" sz="2000" dirty="0"/>
              <a:t>iagnosis </a:t>
            </a:r>
          </a:p>
          <a:p>
            <a:pPr lvl="2" eaLnBrk="1" hangingPunct="1">
              <a:lnSpc>
                <a:spcPct val="80000"/>
              </a:lnSpc>
            </a:pPr>
            <a:r>
              <a:rPr lang="sr-Latn-RS" altLang="en-US" sz="2000" dirty="0"/>
              <a:t>S</a:t>
            </a:r>
            <a:r>
              <a:rPr lang="en" altLang="en-US" sz="2000" dirty="0"/>
              <a:t>ensitivity and specificity</a:t>
            </a:r>
          </a:p>
          <a:p>
            <a:pPr lvl="2" eaLnBrk="1" hangingPunct="1">
              <a:lnSpc>
                <a:spcPct val="80000"/>
              </a:lnSpc>
            </a:pPr>
            <a:r>
              <a:rPr lang="sr-Latn-RS" altLang="en-US" sz="2000" dirty="0" err="1"/>
              <a:t>Positive</a:t>
            </a:r>
            <a:r>
              <a:rPr lang="sr-Latn-RS" altLang="en-US" sz="2000" dirty="0"/>
              <a:t> </a:t>
            </a:r>
            <a:r>
              <a:rPr lang="sr-Latn-RS" altLang="en-US" sz="2000" dirty="0" err="1"/>
              <a:t>predictive</a:t>
            </a:r>
            <a:r>
              <a:rPr lang="sr-Latn-RS" altLang="en-US" sz="2000" dirty="0"/>
              <a:t> </a:t>
            </a:r>
            <a:r>
              <a:rPr lang="sr-Latn-RS" altLang="en-US" sz="2000" dirty="0" err="1"/>
              <a:t>value</a:t>
            </a:r>
            <a:endParaRPr lang="en" altLang="en-US" sz="2000" dirty="0"/>
          </a:p>
          <a:p>
            <a:pPr lvl="2" eaLnBrk="1" hangingPunct="1">
              <a:lnSpc>
                <a:spcPct val="80000"/>
              </a:lnSpc>
            </a:pPr>
            <a:r>
              <a:rPr lang="sr-Latn-RS" altLang="en-US" sz="2000" dirty="0"/>
              <a:t>Negative </a:t>
            </a:r>
            <a:r>
              <a:rPr lang="sr-Latn-RS" altLang="en-US" sz="2000" dirty="0" err="1"/>
              <a:t>predictive</a:t>
            </a:r>
            <a:r>
              <a:rPr lang="sr-Latn-RS" altLang="en-US" sz="2000" dirty="0"/>
              <a:t> </a:t>
            </a:r>
            <a:r>
              <a:rPr lang="sr-Latn-RS" altLang="en-US" sz="2000" dirty="0" err="1"/>
              <a:t>value</a:t>
            </a:r>
            <a:endParaRPr lang="en" altLang="en-US" sz="2000" dirty="0"/>
          </a:p>
          <a:p>
            <a:pPr lvl="2" eaLnBrk="1" hangingPunct="1">
              <a:lnSpc>
                <a:spcPct val="80000"/>
              </a:lnSpc>
            </a:pPr>
            <a:r>
              <a:rPr lang="sr-Latn-RS" altLang="en-US" sz="2000" dirty="0"/>
              <a:t>Post-test </a:t>
            </a:r>
            <a:r>
              <a:rPr lang="sr-Latn-RS" altLang="en-US" sz="2000" dirty="0" err="1"/>
              <a:t>probability</a:t>
            </a:r>
            <a:endParaRPr lang="en" altLang="en-US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400</Words>
  <Application>Microsoft Office PowerPoint</Application>
  <PresentationFormat>On-screen Show (4:3)</PresentationFormat>
  <Paragraphs>67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Times New Roman</vt:lpstr>
      <vt:lpstr>YUDutchR</vt:lpstr>
      <vt:lpstr>Default Design</vt:lpstr>
      <vt:lpstr>Evidence-Based Medicine - Week 3 </vt:lpstr>
      <vt:lpstr>PowerPoint Presentation</vt:lpstr>
      <vt:lpstr>SOURCES OF INFORMATION</vt:lpstr>
      <vt:lpstr>The Cochrane Library</vt:lpstr>
      <vt:lpstr>UpToDate</vt:lpstr>
      <vt:lpstr>SEARCHING FOR MEDLINE</vt:lpstr>
      <vt:lpstr>Search tactics</vt:lpstr>
      <vt:lpstr>Some useful keywords for searching MEDLINE</vt:lpstr>
      <vt:lpstr>Some useful keywords for searching MEDLINE</vt:lpstr>
      <vt:lpstr>It is very important for the project:</vt:lpstr>
    </vt:vector>
  </TitlesOfParts>
  <Company>MF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Slobodan Jankovic</dc:creator>
  <cp:lastModifiedBy>Boj</cp:lastModifiedBy>
  <cp:revision>69</cp:revision>
  <dcterms:created xsi:type="dcterms:W3CDTF">2007-02-10T21:18:48Z</dcterms:created>
  <dcterms:modified xsi:type="dcterms:W3CDTF">2023-08-19T11:53:44Z</dcterms:modified>
</cp:coreProperties>
</file>